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0" r:id="rId4"/>
    <p:sldId id="262" r:id="rId5"/>
    <p:sldId id="263" r:id="rId6"/>
    <p:sldId id="264" r:id="rId7"/>
    <p:sldId id="272" r:id="rId8"/>
    <p:sldId id="265" r:id="rId9"/>
    <p:sldId id="271" r:id="rId10"/>
    <p:sldId id="266" r:id="rId11"/>
    <p:sldId id="267" r:id="rId12"/>
    <p:sldId id="274" r:id="rId13"/>
    <p:sldId id="275" r:id="rId14"/>
    <p:sldId id="276" r:id="rId15"/>
    <p:sldId id="277" r:id="rId16"/>
  </p:sldIdLst>
  <p:sldSz cx="9144000" cy="6858000" type="screen4x3"/>
  <p:notesSz cx="6789738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2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19" cy="497047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6602" y="0"/>
            <a:ext cx="2941519" cy="497047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002B1151-181C-4F27-881B-86FD989FA5C3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179"/>
            <a:ext cx="2941519" cy="497046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6602" y="9431179"/>
            <a:ext cx="2941519" cy="497046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3DC8442-8C79-47F5-B864-600E6B5D8B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9B9F9B3C-22F7-412B-B259-68A49A81D86B}" type="datetimeFigureOut">
              <a:rPr lang="fr-FR" smtClean="0"/>
              <a:pPr/>
              <a:t>16/06/2014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7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8974" y="4716662"/>
            <a:ext cx="5431790" cy="4468416"/>
          </a:xfrm>
          <a:prstGeom prst="rect">
            <a:avLst/>
          </a:prstGeom>
        </p:spPr>
        <p:txBody>
          <a:bodyPr vert="horz" lIns="92117" tIns="46058" rIns="92117" bIns="4605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316FD14A-9F02-4655-B9EE-EDF2F456C9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0B04-BC8D-4035-9606-FA77041185A3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5D9B-ECC1-478D-965E-A257EBDBE50D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8D033-B9DD-4B6B-81D1-16578D431BCA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F743-3BA6-4F3D-A797-2D55C6009AF6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ACD8-7153-4C6E-A8FA-C60FD94B203E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12E6-0C2F-4DD9-A6B4-CBDAB49B85CA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0BC7-2CE0-4AFC-AFB1-68C36EB7FE5A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DFC4-F38F-4A01-8E91-09442BFB6704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E67B-89BB-4A68-8325-B9AA06FE4B53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0705-36FD-4297-8F49-8DD8CE8AAC77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D1FFD-1736-40FD-AD36-826DD252C447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4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20F51-DF17-43DA-84C5-EA877C3394D7}" type="datetime1">
              <a:rPr lang="fr-FR" smtClean="0"/>
              <a:pPr/>
              <a:t>16/06/2014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977C-5676-40AE-80A5-6CAC2EF50E9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à coins arrondis 6"/>
          <p:cNvSpPr/>
          <p:nvPr userDrawn="1"/>
        </p:nvSpPr>
        <p:spPr>
          <a:xfrm>
            <a:off x="428596" y="214290"/>
            <a:ext cx="8286808" cy="357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DDT</a:t>
            </a:r>
            <a:r>
              <a:rPr lang="fr-FR" baseline="0" dirty="0" smtClean="0"/>
              <a:t> – Dispositif de cartographie dynamique – Nouveaux contrats de Ville – 2014 V1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Actualisation des diagnostics de territoire : foyers de précarité et de limitation de l’autonomie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17 juin 2014</a:t>
            </a:r>
            <a:endParaRPr lang="fr-FR" dirty="0"/>
          </a:p>
        </p:txBody>
      </p:sp>
      <p:pic>
        <p:nvPicPr>
          <p:cNvPr id="4" name="Image 3" descr="logo vdl coule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642918"/>
            <a:ext cx="1571637" cy="1371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>
            <a:normAutofit/>
          </a:bodyPr>
          <a:lstStyle/>
          <a:p>
            <a:r>
              <a:rPr lang="fr-FR" dirty="0" smtClean="0"/>
              <a:t>Facteur de fragilité : Familles atypiques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35732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une fragilité accrue en cas de difficulté</a:t>
            </a:r>
          </a:p>
          <a:p>
            <a:r>
              <a:rPr lang="fr-FR" dirty="0" smtClean="0"/>
              <a:t>Indicateur : Familles monoparentales ou plus de 3 enfants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571744"/>
            <a:ext cx="5472122" cy="3357586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Deux indicateurs complémentaires : part des familles concernées et part de la population des familles concernées : 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Le premier donne une indication de la typologie des familles sur un territoire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Le second donne une indication du nombre de personnes, enfants compris, exposées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Population des familles soit monoparentales soit ayant 3 enfants ou plus de moins de 25 ans – Insee RP 2010 – fichier détail</a:t>
            </a:r>
          </a:p>
          <a:p>
            <a:pPr marL="534988" lvl="1"/>
            <a:r>
              <a:rPr lang="fr-FR" sz="1400" dirty="0" smtClean="0"/>
              <a:t>Nombre d’allocataires CAF en situation de monoparentalité ou en couple avec 3 enfants ou plus / ensemble des allocataires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5929322" y="2428868"/>
            <a:ext cx="2898767" cy="639762"/>
          </a:xfrm>
        </p:spPr>
        <p:txBody>
          <a:bodyPr>
            <a:normAutofit lnSpcReduction="10000"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5929322" y="3071810"/>
            <a:ext cx="2898767" cy="1285884"/>
          </a:xfrm>
        </p:spPr>
        <p:txBody>
          <a:bodyPr>
            <a:normAutofit lnSpcReduction="10000"/>
          </a:bodyPr>
          <a:lstStyle/>
          <a:p>
            <a:r>
              <a:rPr lang="fr-FR" sz="1600" dirty="0" smtClean="0"/>
              <a:t>Précarité familiale : Taux de </a:t>
            </a:r>
            <a:r>
              <a:rPr lang="fr-FR" sz="1600" dirty="0" err="1" smtClean="0"/>
              <a:t>CMUc</a:t>
            </a:r>
            <a:r>
              <a:rPr lang="fr-FR" sz="1600" dirty="0" smtClean="0"/>
              <a:t> des mineurs – indication de la part des enfants en situation de pauvreté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5952993" y="4575188"/>
            <a:ext cx="2459294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5916646" y="5000636"/>
            <a:ext cx="2727320" cy="468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LYON_FAM_RP2010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Facteurs de fragilité pour la jeunesse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643074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Besoin en formation des jeunes et impact du chômage</a:t>
            </a:r>
          </a:p>
          <a:p>
            <a:r>
              <a:rPr lang="fr-FR" dirty="0" smtClean="0"/>
              <a:t>Indicateur : Part des sans diplômes parmi les 15-24 ans et taux d’éloignement à l’emploi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857496"/>
            <a:ext cx="4757742" cy="3214710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La part élevée de sans diplôme parmi les jeunes permet de cibler les besoins prioritaires pour l’accès à la formation 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Le taux d’éloignement à l’emploi rend compte de l’impact du chômage des jeunes sur un territoire, d’autant plus important que le niveau de scolarisation est faible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Taux d’éloignement à l’emploi : nombre de chômeurs Insee 15-24 ans / population totale 15-24 ans</a:t>
            </a:r>
          </a:p>
          <a:p>
            <a:pPr marL="534988" lvl="1"/>
            <a:r>
              <a:rPr lang="fr-FR" sz="1400" dirty="0" smtClean="0"/>
              <a:t>Insee RP 2010 – fichier détail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5357818" y="2357430"/>
            <a:ext cx="3470271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5357818" y="3000372"/>
            <a:ext cx="3470271" cy="2643206"/>
          </a:xfrm>
        </p:spPr>
        <p:txBody>
          <a:bodyPr>
            <a:normAutofit/>
          </a:bodyPr>
          <a:lstStyle/>
          <a:p>
            <a:r>
              <a:rPr lang="fr-FR" sz="1600" dirty="0" smtClean="0"/>
              <a:t>Structure démographique atypique : poids des moins de 18 ans dans la population</a:t>
            </a:r>
          </a:p>
          <a:p>
            <a:r>
              <a:rPr lang="fr-FR" sz="1600" dirty="0" smtClean="0"/>
              <a:t>Taux de non-emploi des jeunes : chômeurs Insee / actifs 15-24 ans</a:t>
            </a:r>
          </a:p>
          <a:p>
            <a:r>
              <a:rPr lang="fr-FR" sz="1600" dirty="0" smtClean="0"/>
              <a:t>Part des chômeurs de moins de 25 ans (Pôle Emploi) (Inscrits Pôle Emploi au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janvier 2013 et 2014)</a:t>
            </a:r>
          </a:p>
          <a:p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Espace réservé du texte 8"/>
          <p:cNvSpPr txBox="1">
            <a:spLocks/>
          </p:cNvSpPr>
          <p:nvPr/>
        </p:nvSpPr>
        <p:spPr>
          <a:xfrm>
            <a:off x="5357818" y="5143512"/>
            <a:ext cx="3000396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Espace réservé du contenu 9"/>
          <p:cNvSpPr txBox="1">
            <a:spLocks/>
          </p:cNvSpPr>
          <p:nvPr/>
        </p:nvSpPr>
        <p:spPr>
          <a:xfrm>
            <a:off x="5388009" y="5568960"/>
            <a:ext cx="3327395" cy="539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LYON_POP2010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>
            <a:normAutofit/>
          </a:bodyPr>
          <a:lstStyle/>
          <a:p>
            <a:r>
              <a:rPr lang="fr-FR" dirty="0" smtClean="0"/>
              <a:t>Focale : territoires d’accueil et </a:t>
            </a:r>
            <a:r>
              <a:rPr lang="fr-FR" dirty="0" err="1" smtClean="0"/>
              <a:t>hyperprécarité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928826"/>
          </a:xfrm>
        </p:spPr>
        <p:txBody>
          <a:bodyPr>
            <a:noAutofit/>
          </a:bodyPr>
          <a:lstStyle/>
          <a:p>
            <a:pPr algn="ctr"/>
            <a:r>
              <a:rPr lang="fr-FR" sz="3200" dirty="0" smtClean="0"/>
              <a:t>Localisation des bénéficiaires du RSA et taux de renouvellement de la population résidente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3357562"/>
            <a:ext cx="6615130" cy="2571768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Bénéficiaires du RSA (CAF 2012)</a:t>
            </a:r>
          </a:p>
          <a:p>
            <a:r>
              <a:rPr lang="fr-FR" sz="2000" b="1" dirty="0" smtClean="0">
                <a:solidFill>
                  <a:schemeClr val="tx2"/>
                </a:solidFill>
              </a:rPr>
              <a:t>Part des ménages ayant emménagé depuis moins de 4 ans : localisation des quartiers d’accueil (Insee RP 2010</a:t>
            </a:r>
          </a:p>
          <a:p>
            <a:endParaRPr 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Liste des </a:t>
            </a:r>
            <a:r>
              <a:rPr lang="fr-FR" dirty="0" err="1" smtClean="0"/>
              <a:t>PageCarto</a:t>
            </a:r>
            <a:r>
              <a:rPr lang="fr-FR" dirty="0" smtClean="0"/>
              <a:t> disponibles</a:t>
            </a:r>
            <a:br>
              <a:rPr lang="fr-FR" dirty="0" smtClean="0"/>
            </a:br>
            <a:r>
              <a:rPr lang="fr-FR" dirty="0" smtClean="0"/>
              <a:t>Lyon_INDIC_SOCLE2014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Insee 2010, PE 2013, CAF et CNAM 2012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GdLyon</a:t>
            </a:r>
            <a:r>
              <a:rPr lang="fr-FR" dirty="0" smtClean="0"/>
              <a:t> : V1 indicateurs socles à l’échelle Grand Lyon  MAJ prévue </a:t>
            </a:r>
          </a:p>
          <a:p>
            <a:r>
              <a:rPr lang="fr-FR" dirty="0" smtClean="0"/>
              <a:t>Lyon_Pop2010</a:t>
            </a:r>
          </a:p>
          <a:p>
            <a:r>
              <a:rPr lang="fr-FR" dirty="0" smtClean="0"/>
              <a:t>Lyon_ActiResid2010</a:t>
            </a:r>
          </a:p>
          <a:p>
            <a:r>
              <a:rPr lang="fr-FR" dirty="0" smtClean="0"/>
              <a:t>Lyon_Fam_RP2010</a:t>
            </a:r>
          </a:p>
          <a:p>
            <a:r>
              <a:rPr lang="fr-FR" dirty="0" smtClean="0"/>
              <a:t>Lyon_Logt_RP2010</a:t>
            </a:r>
          </a:p>
          <a:p>
            <a:r>
              <a:rPr lang="fr-FR" dirty="0" smtClean="0"/>
              <a:t>Lyon_CNAM2012</a:t>
            </a:r>
          </a:p>
          <a:p>
            <a:r>
              <a:rPr lang="fr-FR" dirty="0" smtClean="0"/>
              <a:t>Lyon_RFUC2009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Autres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Panorama (ouverture recommandé via le lien en page d’accueil)</a:t>
            </a:r>
          </a:p>
          <a:p>
            <a:r>
              <a:rPr lang="fr-FR" dirty="0" smtClean="0"/>
              <a:t>LyonIRIS99SANTE2012</a:t>
            </a:r>
          </a:p>
          <a:p>
            <a:r>
              <a:rPr lang="fr-FR" dirty="0" smtClean="0"/>
              <a:t>DevEco2013</a:t>
            </a:r>
          </a:p>
          <a:p>
            <a:r>
              <a:rPr lang="fr-FR" dirty="0" smtClean="0"/>
              <a:t>DSL2013 : support du bilan DSL – couverture des besoins de la population par les CS, MJC et assimilés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Dispositif de mise à jour et actualisation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Version 2 : début septembre 2014</a:t>
            </a:r>
          </a:p>
          <a:p>
            <a:pPr lvl="1"/>
            <a:r>
              <a:rPr lang="fr-FR" dirty="0" smtClean="0"/>
              <a:t>Ajouts des données en cours de collecte et traitement (exemple : logement)</a:t>
            </a:r>
          </a:p>
          <a:p>
            <a:pPr lvl="1"/>
            <a:r>
              <a:rPr lang="fr-FR" dirty="0" smtClean="0"/>
              <a:t>Approche éducation prioritaire sous réserve </a:t>
            </a:r>
          </a:p>
          <a:p>
            <a:pPr lvl="1"/>
            <a:r>
              <a:rPr lang="fr-FR" dirty="0" smtClean="0"/>
              <a:t>Observatoire 2013 de la santé des lyonnais</a:t>
            </a:r>
          </a:p>
          <a:p>
            <a:pPr lvl="1"/>
            <a:r>
              <a:rPr lang="fr-FR" dirty="0" smtClean="0"/>
              <a:t>Correctifs et ajouts demandés durant le séminaire du 17 juin ou avant le 5 août</a:t>
            </a:r>
          </a:p>
          <a:p>
            <a:pPr lvl="1"/>
            <a:r>
              <a:rPr lang="fr-FR" dirty="0" smtClean="0"/>
              <a:t>Mise en commun des éléments collectés en termes :</a:t>
            </a:r>
          </a:p>
          <a:p>
            <a:pPr lvl="2"/>
            <a:r>
              <a:rPr lang="fr-FR" dirty="0" smtClean="0"/>
              <a:t>D’usage</a:t>
            </a:r>
          </a:p>
          <a:p>
            <a:pPr lvl="2"/>
            <a:r>
              <a:rPr lang="fr-FR" dirty="0" smtClean="0"/>
              <a:t>De dictionnaire des données et indicateurs</a:t>
            </a:r>
          </a:p>
          <a:p>
            <a:pPr lvl="1"/>
            <a:r>
              <a:rPr lang="fr-FR" dirty="0" smtClean="0"/>
              <a:t>Fiche de référence Lyon complétée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Politique de publication des données - DDT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2014 :</a:t>
            </a:r>
          </a:p>
          <a:p>
            <a:pPr lvl="1"/>
            <a:r>
              <a:rPr lang="fr-FR" dirty="0" smtClean="0"/>
              <a:t>Données Insee 2010 : mise à disposition complète Excel et Rose des Vents, cartographie dynamique des principaux indicateurs</a:t>
            </a:r>
          </a:p>
          <a:p>
            <a:pPr lvl="1"/>
            <a:r>
              <a:rPr lang="fr-FR" dirty="0" smtClean="0"/>
              <a:t>Données CNAM et CAF 2012</a:t>
            </a:r>
          </a:p>
          <a:p>
            <a:pPr lvl="1"/>
            <a:r>
              <a:rPr lang="fr-FR" dirty="0" smtClean="0"/>
              <a:t>Données spécifiques Lyon : Pôle Emploi (traitement MDEF) au 1</a:t>
            </a:r>
            <a:r>
              <a:rPr lang="fr-FR" baseline="30000" dirty="0" smtClean="0"/>
              <a:t>er</a:t>
            </a:r>
            <a:r>
              <a:rPr lang="fr-FR" dirty="0" smtClean="0"/>
              <a:t> janvier 2014</a:t>
            </a:r>
          </a:p>
          <a:p>
            <a:r>
              <a:rPr lang="fr-FR" dirty="0" smtClean="0"/>
              <a:t>Fin 2014 (sous réserve publication effective par l’Insee) – données du recensement 2011</a:t>
            </a:r>
          </a:p>
          <a:p>
            <a:pPr lvl="1"/>
            <a:r>
              <a:rPr lang="fr-FR" dirty="0" smtClean="0"/>
              <a:t>Ces données autorisent le calcul des variations de population </a:t>
            </a:r>
          </a:p>
          <a:p>
            <a:pPr lvl="1"/>
            <a:r>
              <a:rPr lang="fr-FR" dirty="0" smtClean="0"/>
              <a:t>Avant 2011, les variations de population, en particulier à l’Iris ne sont pas valides du fait de la méthode du recensement – Voir le PPT Evolution de la population pour les tendances.</a:t>
            </a:r>
          </a:p>
          <a:p>
            <a:r>
              <a:rPr lang="fr-FR" dirty="0" smtClean="0"/>
              <a:t>Les données collectées et traitées (Excel et cartographie) sont mises à disposition au fil de l’eau sur :</a:t>
            </a:r>
          </a:p>
          <a:p>
            <a:pPr lvl="1"/>
            <a:r>
              <a:rPr lang="fr-FR" dirty="0" smtClean="0"/>
              <a:t>La plateforme en ligne</a:t>
            </a:r>
          </a:p>
          <a:p>
            <a:pPr lvl="1"/>
            <a:r>
              <a:rPr lang="fr-FR" smtClean="0"/>
              <a:t>L’espace transverse</a:t>
            </a:r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Socio-démographie 2010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043890" cy="1643074"/>
          </a:xfrm>
        </p:spPr>
        <p:txBody>
          <a:bodyPr>
            <a:noAutofit/>
          </a:bodyPr>
          <a:lstStyle/>
          <a:p>
            <a:endParaRPr lang="fr-FR" sz="2800" dirty="0" smtClean="0"/>
          </a:p>
          <a:p>
            <a:endParaRPr lang="fr-FR" sz="2800" dirty="0" smtClean="0"/>
          </a:p>
          <a:p>
            <a:pPr algn="ctr"/>
            <a:r>
              <a:rPr lang="fr-FR" sz="3200" dirty="0" smtClean="0"/>
              <a:t>Caractérisation de la population</a:t>
            </a:r>
          </a:p>
          <a:p>
            <a:r>
              <a:rPr lang="fr-FR" sz="2800" dirty="0" smtClean="0"/>
              <a:t>Indicateur : Population 2010 avec pyramide des âges sexuée</a:t>
            </a:r>
            <a:endParaRPr lang="fr-FR" sz="28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3000372"/>
            <a:ext cx="4972056" cy="3125791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Repérage de la distribution territoriale de la population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Indicateur qui facilite l’entrée dans la carte (ex : dans mon iris, il y a X habitants)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Le graphique permet d’entrer « dans les Iris » en visualisant les différences importantes des pyramides des âges d’un Iris à un autre</a:t>
            </a:r>
          </a:p>
          <a:p>
            <a:endParaRPr lang="fr-FR" dirty="0" smtClean="0"/>
          </a:p>
          <a:p>
            <a:r>
              <a:rPr lang="fr-FR" dirty="0" smtClean="0"/>
              <a:t>Calcul/source :</a:t>
            </a:r>
          </a:p>
          <a:p>
            <a:pPr lvl="1"/>
            <a:r>
              <a:rPr lang="fr-FR" dirty="0" smtClean="0"/>
              <a:t>Population totale à l’Iris</a:t>
            </a:r>
          </a:p>
          <a:p>
            <a:pPr lvl="1"/>
            <a:r>
              <a:rPr lang="fr-FR" dirty="0" smtClean="0"/>
              <a:t>Recensement 2010 (couvre 2008-2013)</a:t>
            </a:r>
          </a:p>
          <a:p>
            <a:pPr lvl="1"/>
            <a:r>
              <a:rPr lang="fr-FR" dirty="0" smtClean="0"/>
              <a:t>Insee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5500694" y="2678121"/>
            <a:ext cx="3327395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5500694" y="3317883"/>
            <a:ext cx="3327395" cy="2254257"/>
          </a:xfrm>
        </p:spPr>
        <p:txBody>
          <a:bodyPr>
            <a:normAutofit/>
          </a:bodyPr>
          <a:lstStyle/>
          <a:p>
            <a:r>
              <a:rPr lang="fr-FR" sz="1800" dirty="0" smtClean="0"/>
              <a:t>Graphiques :</a:t>
            </a:r>
          </a:p>
          <a:p>
            <a:pPr lvl="1"/>
            <a:r>
              <a:rPr lang="fr-FR" sz="1600" dirty="0" smtClean="0"/>
              <a:t>CSP</a:t>
            </a:r>
          </a:p>
          <a:p>
            <a:pPr lvl="1"/>
            <a:r>
              <a:rPr lang="fr-FR" sz="1600" dirty="0" smtClean="0"/>
              <a:t>Niveaux de diplômes des plus de 15 ans non scolarisés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5500694" y="4606923"/>
            <a:ext cx="3000396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5500694" y="5103809"/>
            <a:ext cx="3327395" cy="1468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LYON_POP2010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foyers de précarité monétaire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35732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du revenu « librement » disponible</a:t>
            </a:r>
          </a:p>
          <a:p>
            <a:r>
              <a:rPr lang="fr-FR" dirty="0" smtClean="0"/>
              <a:t>Indicateur : 1</a:t>
            </a:r>
            <a:r>
              <a:rPr lang="fr-FR" baseline="30000" dirty="0" smtClean="0"/>
              <a:t>er</a:t>
            </a:r>
            <a:r>
              <a:rPr lang="fr-FR" dirty="0" smtClean="0"/>
              <a:t> décile et variation 2007-2009 du 1</a:t>
            </a:r>
            <a:r>
              <a:rPr lang="fr-FR" baseline="30000" dirty="0" smtClean="0"/>
              <a:t>er</a:t>
            </a:r>
            <a:r>
              <a:rPr lang="fr-FR" dirty="0" smtClean="0"/>
              <a:t> décile – graphique de l’évolution 2001-2009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714620"/>
            <a:ext cx="4471990" cy="3214710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Les 10% les plus pauvres d’un Iris gagnent moins de X euros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Permet de localiser la pauvreté ainsi que les lieux où l’impact de la crise a été le plus fort (dégradation du contexte)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Le graphique donne une indication de l’évolution dans le temps de la situation du quartier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décile du RFUC (Revenu fiscal par unité de consommation intégrant la composition du foyer)</a:t>
            </a:r>
          </a:p>
          <a:p>
            <a:pPr marL="534988" lvl="1"/>
            <a:r>
              <a:rPr lang="fr-FR" sz="1400" dirty="0" smtClean="0"/>
              <a:t>Insee-DGFIP 2001-2009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4929190" y="2357430"/>
            <a:ext cx="3898899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4929190" y="3000372"/>
            <a:ext cx="3898899" cy="1928826"/>
          </a:xfrm>
        </p:spPr>
        <p:txBody>
          <a:bodyPr>
            <a:normAutofit/>
          </a:bodyPr>
          <a:lstStyle/>
          <a:p>
            <a:r>
              <a:rPr lang="fr-FR" sz="1600" dirty="0" smtClean="0"/>
              <a:t>Taux de </a:t>
            </a:r>
            <a:r>
              <a:rPr lang="fr-FR" sz="1600" dirty="0" err="1" smtClean="0"/>
              <a:t>Cmuc</a:t>
            </a:r>
            <a:r>
              <a:rPr lang="fr-FR" sz="1600" dirty="0" smtClean="0"/>
              <a:t> : part des bénéficiaires de la </a:t>
            </a:r>
            <a:r>
              <a:rPr lang="fr-FR" sz="1600" dirty="0" err="1" smtClean="0"/>
              <a:t>CMUc</a:t>
            </a:r>
            <a:r>
              <a:rPr lang="fr-FR" sz="1600" dirty="0" smtClean="0"/>
              <a:t> parmi la population couverte par la CNAM (salariés)</a:t>
            </a:r>
          </a:p>
          <a:p>
            <a:r>
              <a:rPr lang="fr-FR" sz="1600" dirty="0" smtClean="0"/>
              <a:t>Médiane</a:t>
            </a:r>
          </a:p>
          <a:p>
            <a:r>
              <a:rPr lang="fr-FR" sz="1600" dirty="0" err="1" smtClean="0"/>
              <a:t>Interdécile</a:t>
            </a:r>
            <a:r>
              <a:rPr lang="fr-FR" sz="1600" dirty="0" smtClean="0"/>
              <a:t>: approche de l’intensité des inégalités (le revenu du 9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 décile est X fois celui du 1</a:t>
            </a:r>
            <a:r>
              <a:rPr lang="fr-FR" sz="1600" baseline="30000" dirty="0" smtClean="0"/>
              <a:t>er</a:t>
            </a:r>
            <a:r>
              <a:rPr lang="fr-FR" sz="1600" dirty="0" smtClean="0"/>
              <a:t> décile</a:t>
            </a:r>
          </a:p>
          <a:p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4985354" y="4749799"/>
            <a:ext cx="3515736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4929190" y="5175247"/>
            <a:ext cx="3898899" cy="1111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LYON_RFUC2009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Notamment Médiane, 9</a:t>
            </a:r>
            <a:r>
              <a:rPr lang="fr-FR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ème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décile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Evolution 2001-2009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capital culturel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242889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les ressources non monétaires disponibles pour le territoire et sa population</a:t>
            </a:r>
          </a:p>
          <a:p>
            <a:r>
              <a:rPr lang="fr-FR" dirty="0" smtClean="0"/>
              <a:t>Indicateur : Part des 15 ans et plus non scolarisés sans aucun diplôme – graphique des niveaux de diplôme par tranche d’âge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3571876"/>
            <a:ext cx="7043758" cy="2357454"/>
          </a:xfrm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chemeClr val="tx2"/>
                </a:solidFill>
              </a:rPr>
              <a:t>Approche de la capacité à mobiliser réseaux, dispositifs, …</a:t>
            </a:r>
          </a:p>
          <a:p>
            <a:r>
              <a:rPr lang="fr-FR" sz="1800" b="1" dirty="0" smtClean="0">
                <a:solidFill>
                  <a:schemeClr val="tx2"/>
                </a:solidFill>
              </a:rPr>
              <a:t>Le graphique permet de classer les territoires à très faible qualification versus ceux où il y a à la fois une part importante de sans diplôme et de diplôme élevé (indicateur de tension sociale)</a:t>
            </a:r>
            <a:endParaRPr lang="fr-FR" sz="1400" b="1" dirty="0" smtClean="0">
              <a:solidFill>
                <a:schemeClr val="tx2"/>
              </a:solidFill>
            </a:endParaRPr>
          </a:p>
          <a:p>
            <a:endParaRPr lang="fr-FR" sz="1400" dirty="0" smtClean="0"/>
          </a:p>
          <a:p>
            <a:r>
              <a:rPr lang="fr-FR" sz="1800" dirty="0" smtClean="0"/>
              <a:t>Calcul/source :</a:t>
            </a:r>
          </a:p>
          <a:p>
            <a:pPr marL="534988" lvl="1"/>
            <a:r>
              <a:rPr lang="fr-FR" sz="1600" dirty="0" smtClean="0"/>
              <a:t>Insee RP 2010 et fichier détail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Inégalités territoriales de santé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785794"/>
            <a:ext cx="8043890" cy="2143140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l’exposition aux problématiques de santé au sens large (droit, soins, bien-être)</a:t>
            </a:r>
          </a:p>
          <a:p>
            <a:r>
              <a:rPr lang="fr-FR" dirty="0" smtClean="0"/>
              <a:t>Indicateur : Taux d’affection longue durée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3143248"/>
            <a:ext cx="4614866" cy="2786082"/>
          </a:xfrm>
        </p:spPr>
        <p:txBody>
          <a:bodyPr>
            <a:noAutofit/>
          </a:bodyPr>
          <a:lstStyle/>
          <a:p>
            <a:r>
              <a:rPr lang="fr-FR" sz="1600" dirty="0" smtClean="0"/>
              <a:t>ALD : maladie chronique ou au traitement lourd ouvrant droit à une prise en charge à 100% des frais par l'Assurance Maladie.</a:t>
            </a:r>
          </a:p>
          <a:p>
            <a:r>
              <a:rPr lang="fr-FR" sz="1600" b="1" dirty="0" smtClean="0"/>
              <a:t>Le taux de bénéficiaires ALD</a:t>
            </a:r>
            <a:r>
              <a:rPr lang="fr-FR" sz="1600" dirty="0" smtClean="0"/>
              <a:t> est un indicateur de pathologies au sein d'une population. Il permet également d'apprécier la précarité. </a:t>
            </a:r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Part des bénéficiaires du régime général (salariés) ayant une ALD</a:t>
            </a:r>
          </a:p>
          <a:p>
            <a:pPr marL="534988" lvl="1"/>
            <a:r>
              <a:rPr lang="fr-FR" sz="1400" dirty="0" smtClean="0"/>
              <a:t>CPAM – ARS 2012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5072066" y="2786058"/>
            <a:ext cx="3756023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5072066" y="3429000"/>
            <a:ext cx="3756023" cy="1428760"/>
          </a:xfrm>
        </p:spPr>
        <p:txBody>
          <a:bodyPr>
            <a:normAutofit fontScale="85000" lnSpcReduction="20000"/>
          </a:bodyPr>
          <a:lstStyle/>
          <a:p>
            <a:r>
              <a:rPr lang="fr-FR" sz="1600" dirty="0" smtClean="0"/>
              <a:t>Taux de </a:t>
            </a:r>
            <a:r>
              <a:rPr lang="fr-FR" sz="1600" dirty="0" err="1" smtClean="0"/>
              <a:t>Cmuc</a:t>
            </a:r>
            <a:r>
              <a:rPr lang="fr-FR" sz="1600" dirty="0" smtClean="0"/>
              <a:t> (complémentaire santé gratuite : remboursement à 100% des dépenses de santé, sous conditions de ressources </a:t>
            </a:r>
          </a:p>
          <a:p>
            <a:r>
              <a:rPr lang="fr-FR" sz="1600" dirty="0" smtClean="0"/>
              <a:t>Indicateur du nombre de personnes vivant sous le seuil </a:t>
            </a:r>
            <a:r>
              <a:rPr lang="fr-FR" sz="1500" dirty="0" smtClean="0"/>
              <a:t>de pauvreté (816€/mois pour une personne seule – seuil à 50%)</a:t>
            </a:r>
            <a:endParaRPr lang="fr-FR" sz="1600" dirty="0" smtClean="0"/>
          </a:p>
          <a:p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5114189" y="4643445"/>
            <a:ext cx="3386901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5072066" y="5143512"/>
            <a:ext cx="3756023" cy="1500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99SANTE2012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Module associé au Rapport 2012 de l’Observatoire de la santé des lyonnais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 prévue : Rapport 2013 – Psychiatrie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publique, détail des ALD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Dépendance aux dispositifs sociaux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3500438"/>
            <a:ext cx="4471990" cy="2428892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Un niveau élevé sur les deux données indique une dépendance forte aux contraintes et conditions des dispositifs sociaux</a:t>
            </a:r>
          </a:p>
          <a:p>
            <a:endParaRPr lang="fr-FR" sz="16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INSEE RP 2010 – fichier détail – Population en logement appartenant à un organisme HLM / total de la population</a:t>
            </a:r>
          </a:p>
          <a:p>
            <a:pPr marL="534988" lvl="1"/>
            <a:r>
              <a:rPr lang="fr-FR" sz="1400" dirty="0" smtClean="0"/>
              <a:t>CAF 2012 : allocataires dépendant à 50% et plus des prestations sociales / total des allocataires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4857752" y="3214686"/>
            <a:ext cx="4000528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4929190" y="4214818"/>
            <a:ext cx="3898899" cy="714380"/>
          </a:xfrm>
        </p:spPr>
        <p:txBody>
          <a:bodyPr>
            <a:normAutofit/>
          </a:bodyPr>
          <a:lstStyle/>
          <a:p>
            <a:endParaRPr lang="fr-FR" sz="1600" dirty="0" smtClean="0"/>
          </a:p>
          <a:p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5000628" y="4286255"/>
            <a:ext cx="3515736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4944464" y="4714883"/>
            <a:ext cx="3898899" cy="16430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LYON_LOGT_RP2010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Détail des logements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Comparaison taille des logements, taille des familles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Taux d’emménagement depuis moins de 4 ans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MAJ prévue :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 DAU logement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ce réservé du contenu 9"/>
          <p:cNvSpPr txBox="1">
            <a:spLocks/>
          </p:cNvSpPr>
          <p:nvPr/>
        </p:nvSpPr>
        <p:spPr>
          <a:xfrm>
            <a:off x="4929190" y="3929066"/>
            <a:ext cx="4357718" cy="1643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Parc social : part des logements HLM dans l’ensemble des logements (résidences principales)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714356"/>
            <a:ext cx="8043890" cy="2357454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l’autonomie des choix résidentiels et des moyens financiers disponibles</a:t>
            </a:r>
          </a:p>
          <a:p>
            <a:r>
              <a:rPr lang="fr-FR" sz="2000" dirty="0" smtClean="0"/>
              <a:t>Indicateur : Part de la population résidant dans un logement HLM et part des allocataires dont les revenus dépendent à plus de 50% des prestations sociales</a:t>
            </a:r>
            <a:endParaRPr lang="fr-F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Couverture des besoins en logement social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35732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la capacité de l’action publique à cibler et couvrir les besoins en logement des plus précaires</a:t>
            </a:r>
          </a:p>
          <a:p>
            <a:r>
              <a:rPr lang="fr-FR" dirty="0" smtClean="0"/>
              <a:t>Indicateur : Nombre de logement HLM / Allocataires CMUC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500306"/>
            <a:ext cx="8329642" cy="3429024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La très grande proximité des modes de calcul entre PLAI et </a:t>
            </a:r>
            <a:r>
              <a:rPr lang="fr-FR" sz="1600" b="1" dirty="0" err="1" smtClean="0">
                <a:solidFill>
                  <a:schemeClr val="tx2"/>
                </a:solidFill>
              </a:rPr>
              <a:t>CMUc</a:t>
            </a:r>
            <a:r>
              <a:rPr lang="fr-FR" sz="1600" b="1" dirty="0" smtClean="0">
                <a:solidFill>
                  <a:schemeClr val="tx2"/>
                </a:solidFill>
              </a:rPr>
              <a:t> permet d’utiliser l’indicateur </a:t>
            </a:r>
            <a:r>
              <a:rPr lang="fr-FR" sz="1600" b="1" dirty="0" err="1" smtClean="0">
                <a:solidFill>
                  <a:schemeClr val="tx2"/>
                </a:solidFill>
              </a:rPr>
              <a:t>CMUc</a:t>
            </a:r>
            <a:r>
              <a:rPr lang="fr-FR" sz="1600" b="1" dirty="0" smtClean="0">
                <a:solidFill>
                  <a:schemeClr val="tx2"/>
                </a:solidFill>
              </a:rPr>
              <a:t> comme une estimation du nombre de ménages potentiellement éligibles au PLAI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Le rapport au nombre de logements HLM donne la mesure de la couverture de ces besoins : à moins de 100, le nombre de logements HLM est insuffisant pour couvrir un besoin plancher (fort taux de non recours à la </a:t>
            </a:r>
            <a:r>
              <a:rPr lang="fr-FR" sz="1600" b="1" dirty="0" err="1" smtClean="0">
                <a:solidFill>
                  <a:schemeClr val="tx2"/>
                </a:solidFill>
              </a:rPr>
              <a:t>CMUc</a:t>
            </a:r>
            <a:r>
              <a:rPr lang="fr-FR" sz="1600" b="1" dirty="0" smtClean="0">
                <a:solidFill>
                  <a:schemeClr val="tx2"/>
                </a:solidFill>
              </a:rPr>
              <a:t>) de la population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Indicateur très adapté pour rendre compte des copropriétés dégradées et des quartiers anciens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Nombre de logement appartenant à un organisme </a:t>
            </a:r>
            <a:br>
              <a:rPr lang="fr-FR" sz="1400" dirty="0" smtClean="0"/>
            </a:br>
            <a:r>
              <a:rPr lang="fr-FR" sz="1400" dirty="0" smtClean="0"/>
              <a:t>HLM (Insee 2010) / Nombre d’allocataires (ménages)</a:t>
            </a:r>
            <a:br>
              <a:rPr lang="fr-FR" sz="1400" dirty="0" smtClean="0"/>
            </a:br>
            <a:r>
              <a:rPr lang="fr-FR" sz="1400" dirty="0" smtClean="0"/>
              <a:t> bénéficiant de la </a:t>
            </a:r>
            <a:r>
              <a:rPr lang="fr-FR" sz="1400" dirty="0" err="1" smtClean="0"/>
              <a:t>CMUc</a:t>
            </a:r>
            <a:r>
              <a:rPr lang="fr-FR" sz="1400" dirty="0" smtClean="0"/>
              <a:t> (CNAM 2012)</a:t>
            </a:r>
          </a:p>
          <a:p>
            <a:pPr marL="534988" lvl="1"/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Espace réservé du texte 8"/>
          <p:cNvSpPr txBox="1">
            <a:spLocks/>
          </p:cNvSpPr>
          <p:nvPr/>
        </p:nvSpPr>
        <p:spPr>
          <a:xfrm>
            <a:off x="5715008" y="4643445"/>
            <a:ext cx="2418674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contenu 9"/>
          <p:cNvSpPr txBox="1">
            <a:spLocks/>
          </p:cNvSpPr>
          <p:nvPr/>
        </p:nvSpPr>
        <p:spPr>
          <a:xfrm>
            <a:off x="5818816" y="5072073"/>
            <a:ext cx="2682274" cy="1357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LYON_LOGT_RP2010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MAJ prévue :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 DAU logement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Mixité fonctionnelle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857232"/>
            <a:ext cx="8043890" cy="207170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Approche de la mixité des usagers d’un territoire et de la vocation de celui-ci</a:t>
            </a:r>
          </a:p>
          <a:p>
            <a:r>
              <a:rPr lang="fr-FR" dirty="0" smtClean="0"/>
              <a:t>Indicateur : Rapport entre les salariés au lieu de travail et les habitants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928934"/>
            <a:ext cx="8115328" cy="3000396"/>
          </a:xfrm>
        </p:spPr>
        <p:txBody>
          <a:bodyPr>
            <a:noAutofit/>
          </a:bodyPr>
          <a:lstStyle/>
          <a:p>
            <a:r>
              <a:rPr lang="fr-FR" sz="1800" b="1" dirty="0" smtClean="0">
                <a:solidFill>
                  <a:schemeClr val="tx2"/>
                </a:solidFill>
              </a:rPr>
              <a:t>Si l’indicateur est supérieur à 100, le territoire est principalement un territoire de travail : exemple type Part-Dieu</a:t>
            </a:r>
          </a:p>
          <a:p>
            <a:r>
              <a:rPr lang="fr-FR" sz="1800" b="1" dirty="0" smtClean="0">
                <a:solidFill>
                  <a:schemeClr val="tx2"/>
                </a:solidFill>
              </a:rPr>
              <a:t>Plus l’indicateur est faible, plus le territoire a une vocation résidentielle</a:t>
            </a:r>
          </a:p>
          <a:p>
            <a:r>
              <a:rPr lang="fr-FR" sz="1800" b="1" dirty="0" smtClean="0">
                <a:solidFill>
                  <a:schemeClr val="tx2"/>
                </a:solidFill>
              </a:rPr>
              <a:t>C’est également une indication du « champ des possibles » donné à voir sur un territoire, notamment en termes de vie professionnelle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Nombre de poste au lieu de travail / </a:t>
            </a:r>
            <a:br>
              <a:rPr lang="fr-FR" sz="1400" dirty="0" smtClean="0"/>
            </a:br>
            <a:r>
              <a:rPr lang="fr-FR" sz="1400" dirty="0" smtClean="0"/>
              <a:t>Total de la population</a:t>
            </a:r>
          </a:p>
          <a:p>
            <a:pPr marL="534988" lvl="1"/>
            <a:r>
              <a:rPr lang="fr-FR" sz="1400" dirty="0" smtClean="0"/>
              <a:t>Insee – CLAP 2009 – Insee RP 2010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1" name="Espace réservé du texte 8"/>
          <p:cNvSpPr txBox="1">
            <a:spLocks/>
          </p:cNvSpPr>
          <p:nvPr/>
        </p:nvSpPr>
        <p:spPr>
          <a:xfrm>
            <a:off x="4985354" y="4464047"/>
            <a:ext cx="3515736" cy="465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PageCarto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associés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9"/>
          <p:cNvSpPr txBox="1">
            <a:spLocks/>
          </p:cNvSpPr>
          <p:nvPr/>
        </p:nvSpPr>
        <p:spPr>
          <a:xfrm>
            <a:off x="4929190" y="4889495"/>
            <a:ext cx="3898899" cy="1111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DevEco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2013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Compléments sur développement économique et équipement du territoire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Accès à l’emploi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428596" y="1071546"/>
            <a:ext cx="8043890" cy="1357322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/>
              <a:t>Mesure du non-emploi, y compris retrait du marché de l’emploi</a:t>
            </a:r>
          </a:p>
          <a:p>
            <a:pPr algn="ctr"/>
            <a:r>
              <a:rPr lang="fr-FR" dirty="0" smtClean="0"/>
              <a:t>Indicateur : Taux d’éloignement à l’emploi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57200" y="2714620"/>
            <a:ext cx="4757742" cy="3214710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2"/>
                </a:solidFill>
              </a:rPr>
              <a:t>Rend compte du poids effectif des situations de non-emploi sur un territoire en intégrant les personnes se déclarant en recherche d’emploi et les inactifs (hors retraités et étudiants)</a:t>
            </a:r>
          </a:p>
          <a:p>
            <a:r>
              <a:rPr lang="fr-FR" sz="1600" b="1" dirty="0" smtClean="0">
                <a:solidFill>
                  <a:schemeClr val="tx2"/>
                </a:solidFill>
              </a:rPr>
              <a:t>Met en exergue la mobilisation des dispositifs emploi (notamment Pôle Emploi)</a:t>
            </a:r>
          </a:p>
          <a:p>
            <a:endParaRPr lang="fr-FR" sz="1200" dirty="0" smtClean="0"/>
          </a:p>
          <a:p>
            <a:r>
              <a:rPr lang="fr-FR" sz="1600" dirty="0" smtClean="0"/>
              <a:t>Calcul/source :</a:t>
            </a:r>
          </a:p>
          <a:p>
            <a:pPr marL="534988" lvl="1"/>
            <a:r>
              <a:rPr lang="fr-FR" sz="1400" dirty="0" smtClean="0"/>
              <a:t>Chômeurs au sens Insee et autres inactifs âgés de 15 à 64 ans / population de 15-64 ans non scolarisée</a:t>
            </a:r>
          </a:p>
          <a:p>
            <a:pPr marL="534988" lvl="1"/>
            <a:r>
              <a:rPr lang="fr-FR" sz="1400" dirty="0" smtClean="0"/>
              <a:t>Insee RP 2010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5429256" y="2357430"/>
            <a:ext cx="3398833" cy="639762"/>
          </a:xfrm>
        </p:spPr>
        <p:txBody>
          <a:bodyPr>
            <a:normAutofit/>
          </a:bodyPr>
          <a:lstStyle/>
          <a:p>
            <a:r>
              <a:rPr lang="fr-FR" sz="1800" dirty="0" smtClean="0"/>
              <a:t>Indicateurs complémentaires</a:t>
            </a:r>
            <a:endParaRPr lang="fr-FR" sz="1800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5429256" y="3000372"/>
            <a:ext cx="3398833" cy="2643206"/>
          </a:xfrm>
        </p:spPr>
        <p:txBody>
          <a:bodyPr>
            <a:normAutofit/>
          </a:bodyPr>
          <a:lstStyle/>
          <a:p>
            <a:r>
              <a:rPr lang="fr-FR" sz="1600" dirty="0" smtClean="0"/>
              <a:t>Demandeurs d’emploi inscrits à Pôle emploi (janv. 2014 et janv. 2013)</a:t>
            </a:r>
          </a:p>
          <a:p>
            <a:r>
              <a:rPr lang="fr-FR" sz="1600" dirty="0" smtClean="0"/>
              <a:t>Taux de non-emploi : part des chômeurs dans les actifs 15-64 ans (Insee RP 2010)</a:t>
            </a:r>
          </a:p>
          <a:p>
            <a:r>
              <a:rPr lang="fr-FR" sz="1600" dirty="0" smtClean="0"/>
              <a:t>Capital scolaire des chômeurs : part des DE Pôle Emploi de diplôme inférieur au BC-BEPC</a:t>
            </a:r>
          </a:p>
          <a:p>
            <a:endParaRPr lang="fr-FR" sz="14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du 17 juin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77C-5676-40AE-80A5-6CAC2EF50E9B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1659</Words>
  <Application>Microsoft Office PowerPoint</Application>
  <PresentationFormat>Affichage à l'écran (4:3)</PresentationFormat>
  <Paragraphs>214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Actualisation des diagnostics de territoire : foyers de précarité et de limitation de l’autonomie</vt:lpstr>
      <vt:lpstr>Socio-démographie 2010</vt:lpstr>
      <vt:lpstr>Les foyers de précarité monétaire</vt:lpstr>
      <vt:lpstr>Le capital culturel</vt:lpstr>
      <vt:lpstr>Inégalités territoriales de santé</vt:lpstr>
      <vt:lpstr>Dépendance aux dispositifs sociaux</vt:lpstr>
      <vt:lpstr>Couverture des besoins en logement social</vt:lpstr>
      <vt:lpstr>Mixité fonctionnelle</vt:lpstr>
      <vt:lpstr>Accès à l’emploi</vt:lpstr>
      <vt:lpstr>Facteur de fragilité : Familles atypiques</vt:lpstr>
      <vt:lpstr>Facteurs de fragilité pour la jeunesse</vt:lpstr>
      <vt:lpstr>Focale : territoires d’accueil et hyperprécarité</vt:lpstr>
      <vt:lpstr>Liste des PageCarto disponibles Lyon_INDIC_SOCLE2014</vt:lpstr>
      <vt:lpstr>Dispositif de mise à jour et actualisation</vt:lpstr>
      <vt:lpstr>Politique de publication des données - DDT</vt:lpstr>
    </vt:vector>
  </TitlesOfParts>
  <Company>VILLE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Laurence LANGER</dc:creator>
  <cp:lastModifiedBy>Laurence LANGER</cp:lastModifiedBy>
  <cp:revision>58</cp:revision>
  <dcterms:created xsi:type="dcterms:W3CDTF">2014-06-11T15:33:18Z</dcterms:created>
  <dcterms:modified xsi:type="dcterms:W3CDTF">2014-06-16T11:45:37Z</dcterms:modified>
</cp:coreProperties>
</file>